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74" r:id="rId9"/>
    <p:sldId id="270" r:id="rId10"/>
    <p:sldId id="273" r:id="rId11"/>
    <p:sldId id="265" r:id="rId12"/>
    <p:sldId id="275" r:id="rId13"/>
    <p:sldId id="271" r:id="rId14"/>
    <p:sldId id="272" r:id="rId15"/>
    <p:sldId id="268" r:id="rId16"/>
    <p:sldId id="276" r:id="rId17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07F7C-0EDA-467C-90D2-C64CC0007B20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D6B77-58DB-44AC-92E8-C96959D8ABF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2EC0-5EF8-42EC-92A5-52ADC18EF457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FBBAD-E06E-4B26-8899-429C90E45DB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EA608-1696-40D6-8474-8FB3AE5AD575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D27F2-8D29-4BAE-99DF-99C8777EFF2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FC8CA-1919-4FB0-AD81-625063E3B0AA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03C99-93CE-4929-9B28-4533E684140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6167E-3F80-4507-AA36-D7F37696F1B3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EF0C5-BB99-49BA-A59C-16021176568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CB71B-04DB-49AC-B41D-671FF23D3A32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A64C4-F06D-418C-9D7C-9C2DF256984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2F202-030E-4111-AB84-C40105F35626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4DF6-AC2C-43D8-951C-7CEE2E0E0F4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1D54C-628B-4963-BBEA-815B8F863527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0966A-D717-4754-9191-DF58F00B2B5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2450F-37C4-4846-88DA-667D03FB1517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297E7-3ACA-4CA5-9E1D-A9CA07A7E51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551F2-F8E2-4EF7-B9FD-1B7EA2DAD7D7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130D4-D66C-4A31-B850-D0C9D571FE7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B0E75-FE95-48DD-8F21-C2CFDF1A86D4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5CE9E-F7A0-4AFE-941E-E0B1C94649D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bg-BG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0B4932-0D19-4009-A696-796F58B49D6E}" type="datetimeFigureOut">
              <a:rPr lang="bg-BG"/>
              <a:pPr>
                <a:defRPr/>
              </a:pPr>
              <a:t>27.3.2014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F36796-585D-4E7A-98BE-EBB643567D9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bgeu@mail.bg" TargetMode="Externa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hyperlink" Target="http://www.kladovo.org.rs/" TargetMode="External"/><Relationship Id="rId5" Type="http://schemas.openxmlformats.org/officeDocument/2006/relationships/hyperlink" Target="mailto:dnikolic@kladovonet.com" TargetMode="External"/><Relationship Id="rId4" Type="http://schemas.openxmlformats.org/officeDocument/2006/relationships/hyperlink" Target="http://www.bgeu.biz/" TargetMode="External"/><Relationship Id="rId9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2643188"/>
            <a:ext cx="7772400" cy="1357312"/>
          </a:xfrm>
        </p:spPr>
        <p:txBody>
          <a:bodyPr>
            <a:normAutofit fontScale="90000"/>
          </a:bodyPr>
          <a:lstStyle/>
          <a:p>
            <a:r>
              <a:rPr lang="bg-BG" sz="3200" b="1" dirty="0" smtClean="0">
                <a:latin typeface="Arial" charset="0"/>
                <a:cs typeface="Arial" charset="0"/>
              </a:rPr>
              <a:t/>
            </a:r>
            <a:br>
              <a:rPr lang="bg-BG" sz="3200" b="1" dirty="0" smtClean="0">
                <a:latin typeface="Arial" charset="0"/>
                <a:cs typeface="Arial" charset="0"/>
              </a:rPr>
            </a:br>
            <a:r>
              <a:rPr lang="bg-BG" sz="3200" b="1" dirty="0" smtClean="0">
                <a:latin typeface="Arial" pitchFamily="34" charset="0"/>
                <a:cs typeface="Arial" pitchFamily="34" charset="0"/>
              </a:rPr>
              <a:t> Пројекат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2007</a:t>
            </a:r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CB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16</a:t>
            </a:r>
            <a:r>
              <a:rPr lang="sr-Latn-RS" sz="3200" b="1" dirty="0" smtClean="0">
                <a:latin typeface="Arial" pitchFamily="34" charset="0"/>
                <a:cs typeface="Arial" pitchFamily="34" charset="0"/>
              </a:rPr>
              <a:t>IPO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006-2011-2-48 </a:t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bg-BG" sz="3200" b="1" dirty="0" smtClean="0">
                <a:latin typeface="Arial" pitchFamily="34" charset="0"/>
                <a:cs typeface="Arial" pitchFamily="34" charset="0"/>
              </a:rPr>
              <a:t>Пчеларство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3200" b="1" dirty="0" smtClean="0">
                <a:latin typeface="Arial" pitchFamily="34" charset="0"/>
                <a:cs typeface="Arial" pitchFamily="34" charset="0"/>
              </a:rPr>
              <a:t>без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3200" b="1" dirty="0" smtClean="0">
                <a:latin typeface="Arial" pitchFamily="34" charset="0"/>
                <a:cs typeface="Arial" pitchFamily="34" charset="0"/>
              </a:rPr>
              <a:t>граница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II” </a:t>
            </a:r>
            <a:r>
              <a:rPr lang="bg-BG" sz="1600" i="1" dirty="0" smtClean="0"/>
              <a:t/>
            </a:r>
            <a:br>
              <a:rPr lang="bg-BG" sz="1600" i="1" dirty="0" smtClean="0"/>
            </a:br>
            <a:r>
              <a:rPr lang="bg-BG" sz="1600" dirty="0" smtClean="0"/>
              <a:t/>
            </a:r>
            <a:br>
              <a:rPr lang="bg-BG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bg-BG" sz="1800" b="1" dirty="0" smtClean="0">
                <a:latin typeface="Arial" charset="0"/>
              </a:rPr>
              <a:t>ИНФОРМА</a:t>
            </a:r>
            <a:r>
              <a:rPr lang="sr-Cyrl-RS" sz="1800" b="1" dirty="0" smtClean="0">
                <a:latin typeface="Arial" charset="0"/>
              </a:rPr>
              <a:t>ТИВНА</a:t>
            </a:r>
            <a:r>
              <a:rPr lang="bg-BG" sz="1800" b="1" dirty="0" smtClean="0">
                <a:latin typeface="Arial" charset="0"/>
              </a:rPr>
              <a:t> КОНФЕРЕНЦИЈА – ВИДИН, 01.04.2014 Г.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68863"/>
            <a:ext cx="6400800" cy="769937"/>
          </a:xfrm>
        </p:spPr>
        <p:txBody>
          <a:bodyPr>
            <a:normAutofit lnSpcReduction="10000"/>
          </a:bodyPr>
          <a:lstStyle/>
          <a:p>
            <a:pPr marL="91440" indent="-91440" fontAlgn="auto">
              <a:defRPr/>
            </a:pP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Овај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пројекат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кофинансира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од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стране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ЕУ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путем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прекограничног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програма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ИПА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Бугарска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Србија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CCI</a:t>
            </a:r>
            <a:r>
              <a:rPr lang="fi-FI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 2007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CB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16</a:t>
            </a:r>
            <a:r>
              <a:rPr lang="en-US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IPO</a:t>
            </a:r>
            <a:r>
              <a:rPr lang="bg-BG" sz="1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006</a:t>
            </a:r>
            <a:endParaRPr lang="en-US" sz="1400" cap="all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13313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785938"/>
            <a:ext cx="7772400" cy="8572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РЕАЛИЗАТОРИ ПРОЈЕКТА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Удружење “Бугарска у Европи”, Видин, Бугарска – водећи партнер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Општина Кладово - партнер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289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12289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10001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ТРАЈАЊЕ И МЕСТО РЕАЛИЗАЦИЈЕ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Трајање пројекта је 12 месеца.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Време реализације: од 2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.201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г. до 2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.201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Место реализације активности: област Видин, Бугарска и Борски округ, Србија.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11265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ЦИЉ ПРОЈЕКТА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bg-BG" sz="2800" dirty="0" smtClean="0">
                <a:solidFill>
                  <a:schemeClr val="tx1"/>
                </a:solidFill>
              </a:rPr>
              <a:t>Пројекат има циљ да подстакне прекограничну сарадњу и побољша капацитет за заједничко коришћење регионалног потенцијала стварањем одрживе мреже за прекограничну помоћ у области пчеларства и органске производње.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10241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ПОСТИГНУТИ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 rtlCol="0">
            <a:normAutofit fontScale="700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ПОПУЛАРИЗАЦИОНА КАМПАЊА: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ПРИПРЕМЉЕНИ, ОДШТАМПАНИ И ДИСТРИБУИРАНИ: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ПРОМОТИВНИ ФЛАЈЕРИ;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ИНФОРМАТИВНИ ПОСТЕРИ;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ПРОМОТИВНЕ ФАСЦИКЛЕ;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ПРОМОТИВНЕ ТОРБИЦЕ;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ПРОМОТИВНИ БАНЕР.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ИЗРАЂЕНА ВЕБ СТРАНИЦА ПРОЈЕКТА;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ОДРЖАНЕ 2 КОНФЕРЕНЦИЈЕ ЗА ПРЕДСТАВЉАЊЕ ПРОЈЕКТА – НА ПОЧЕТКУ И НА КРАЈУ ПРОЈЕКТА;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ПРИПРЕМЉЕНА ПРЕС-САОПШТЕЊА И ПУБЛИКАЦИЈЕ У МЕДИЈИМА – 9 КОМ. ДОСАД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9217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ПОСТИГНУТИ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/>
          <a:lstStyle/>
          <a:p>
            <a:pPr algn="just"/>
            <a:r>
              <a:rPr lang="bg-BG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Школска кампања:</a:t>
            </a: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1. Конкурси за најбољи дечији цртеж и за најбољу рецитацију у образовним институцијама у оба циљна региона;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2. Избор лога кампање и пројекта;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3. </a:t>
            </a:r>
            <a:r>
              <a:rPr lang="bg-BG" sz="2400" smtClean="0">
                <a:solidFill>
                  <a:schemeClr val="tx1"/>
                </a:solidFill>
                <a:latin typeface="Arial" charset="0"/>
                <a:cs typeface="Arial" charset="0"/>
              </a:rPr>
              <a:t>Презентација најбољих радова за време пчеларске изложбе  и других јавних догађаја пројекта.</a:t>
            </a:r>
            <a:endParaRPr lang="bg-BG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193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8193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</a:t>
            </a:r>
            <a:r>
              <a:rPr lang="sr-Cyrl-RS" sz="3600" b="1" dirty="0" smtClean="0">
                <a:latin typeface="Arial" charset="0"/>
                <a:cs typeface="Arial" charset="0"/>
              </a:rPr>
              <a:t>У</a:t>
            </a:r>
            <a:r>
              <a:rPr lang="bg-BG" sz="3600" b="1" dirty="0" smtClean="0">
                <a:latin typeface="Arial" charset="0"/>
                <a:cs typeface="Arial" charset="0"/>
              </a:rPr>
              <a:t>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349500"/>
            <a:ext cx="7715250" cy="407987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Реализована студијска посета у Бугарској: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Место реализације – бугарски прекогранични регион – области Видин, Монтана, Софија област, Ћустендил, Перник;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Учесници: 15 српских и 5 бугарских пчелара и произвођача пчеларског инвентара;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Период реализације – март 2014 г.;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Предавања и практичне посете органском пчелињацима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онима у процесу конверзије и онима, који примењују добру пчеларску праксу;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Циљ – размена искустава,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ноу-хау,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представљање нових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иновативних приступа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стварање нових, дугорочних контаката у оба циљна региона.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7169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26626" name="Bitmap Image" r:id="rId5" imgW="2457143" imgH="2114845" progId="PBrush">
              <p:embed/>
            </p:oleObj>
          </a:graphicData>
        </a:graphic>
      </p:graphicFrame>
      <p:pic>
        <p:nvPicPr>
          <p:cNvPr id="266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572000" y="1556792"/>
            <a:ext cx="45720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0" y="1556793"/>
            <a:ext cx="442798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899592" y="4437112"/>
            <a:ext cx="3168352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860032" y="4427793"/>
            <a:ext cx="3384376" cy="243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ПОСТИГНУТИ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349500"/>
            <a:ext cx="7715250" cy="407987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Реализована студијска посета у Србији: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Место реализације – српски прекогранични регион – окрузи Борски, Нишавски, Пиротски;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Период реализације – октобар 2013 г.;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Учесници: 15 српских и 5 бугарских пчелара и произвођача пчеларског инвентара;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Предавања и практичне посете органском пчелињацима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онима у процесу конверзије и/или онима, који примењују добру пчеларску праксу; 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Циљ – размена искустава, ноу-хау, представљање нових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иновативних приступа и стварање нових, дугорочних контаката у оба циљна региона.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6145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 descr="̚h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27650" name="Bitmap Image" r:id="rId4" imgW="2457143" imgH="2114845" progId="PBrush">
              <p:embed/>
            </p:oleObj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51520" y="1628800"/>
            <a:ext cx="412845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860032" y="1556792"/>
            <a:ext cx="417646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195736" y="4193603"/>
            <a:ext cx="4320480" cy="266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ПОСТИГНУТИ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276475"/>
            <a:ext cx="7715250" cy="41529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Организована пчеларска изложба у Видину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3-дневна изложба пчелињих производа и пчеларског инвентара – децембар 2014 г., Видин, 30 учесника;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Предавања;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Поклони социјалним и здравственим установама;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Актуализација Меморандума о сарадњи у области пчеларства и укључивање нових потписника.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5121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28674" name="Bitmap Image" r:id="rId5" imgW="2457143" imgH="2114845" progId="PBrush">
              <p:embed/>
            </p:oleObj>
          </a:graphicData>
        </a:graphic>
      </p:graphicFrame>
      <p:pic>
        <p:nvPicPr>
          <p:cNvPr id="286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436096" y="1556792"/>
            <a:ext cx="370790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0" y="1556792"/>
            <a:ext cx="370790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436096" y="4643812"/>
            <a:ext cx="2952328" cy="221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419872" y="3212976"/>
            <a:ext cx="2520280" cy="189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55576" y="4707230"/>
            <a:ext cx="2952328" cy="215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МУЛТИПЛИКАЦИЈА РЕЗУЛТАТА ПРОЈЕКТА</a:t>
            </a: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8919"/>
            <a:ext cx="7715250" cy="3720455"/>
          </a:xfrm>
        </p:spPr>
        <p:txBody>
          <a:bodyPr rtlCol="0">
            <a:noAutofit/>
          </a:bodyPr>
          <a:lstStyle/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Редовно учешће пчелара са обе стране границе у локалним пчеларским иницијативама – посета пчеларским изложбама у Плевену, Београду, Каменову, Кладову, Неготину и др.;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Интеркултурна сарадња;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Укључивање пчеларских удружења и институција из Румуније у регионалну сарадњу;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Укључивање нових потписника Меморандума.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4097" name="Bitmap Image" r:id="rId5" imgW="2457143" imgH="2114845" progId="PBrush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3041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ОДРЖИВОСТ</a:t>
            </a: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8919"/>
            <a:ext cx="7715250" cy="3720455"/>
          </a:xfrm>
        </p:spPr>
        <p:txBody>
          <a:bodyPr rtlCol="0">
            <a:noAutofit/>
          </a:bodyPr>
          <a:lstStyle/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Редовни сусрети пчеларских удружења за разматрање актуалних питања;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Организовање предавања с познатим пчеларима као гостима;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Учешће у различитим пчеларским изложбама у земљи и иностранству.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3073" name="Bitmap Image" r:id="rId5" imgW="2457143" imgH="2114845" progId="PBrush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2119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КОНТАКТИ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00313"/>
            <a:ext cx="7715250" cy="3929062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Удружење „Бугарска у Европи”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Видин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ул. Цар Симеон Велики бр. 68А, сп. 2 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тел./факс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+359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94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37595, </a:t>
            </a:r>
            <a:r>
              <a:rPr lang="sr-Cyrl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Моб.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08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96430318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email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3"/>
              </a:rPr>
              <a:t>bgeu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3"/>
              </a:rPr>
              <a:t>@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3"/>
              </a:rPr>
              <a:t>mail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3"/>
              </a:rPr>
              <a:t>.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3"/>
              </a:rPr>
              <a:t>bg</a:t>
            </a:r>
            <a:r>
              <a:rPr lang="bg-BG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u="sng" dirty="0" smtClean="0">
                <a:latin typeface="Arial" pitchFamily="34" charset="0"/>
                <a:cs typeface="Arial" pitchFamily="34" charset="0"/>
                <a:hlinkClick r:id="rId4"/>
              </a:rPr>
              <a:t>www.bgeu.biz</a:t>
            </a:r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Општина Кладово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19320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Кладово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r-Cyrl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ул. Краља Александра бр. 35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тел.</a:t>
            </a:r>
            <a:r>
              <a:rPr lang="en-GB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+38119808066, +381648754020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 факс: +38119801563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mail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800" u="sng" dirty="0" err="1" smtClean="0">
                <a:latin typeface="Arial" pitchFamily="34" charset="0"/>
                <a:cs typeface="Arial" pitchFamily="34" charset="0"/>
                <a:hlinkClick r:id="rId5"/>
              </a:rPr>
              <a:t>opstina</a:t>
            </a:r>
            <a:r>
              <a:rPr lang="bg-BG" sz="1800" u="sng" dirty="0" smtClean="0">
                <a:latin typeface="Arial" pitchFamily="34" charset="0"/>
                <a:cs typeface="Arial" pitchFamily="34" charset="0"/>
                <a:hlinkClick r:id="rId5"/>
              </a:rPr>
              <a:t>@kladovonet.com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1800" u="sng" dirty="0" smtClean="0">
                <a:latin typeface="Arial" pitchFamily="34" charset="0"/>
                <a:cs typeface="Arial" pitchFamily="34" charset="0"/>
                <a:hlinkClick r:id="rId6"/>
              </a:rPr>
              <a:t>www.kladovo.org.rs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2049" name="Bitmap Image" r:id="rId9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22531" name="Subtitle 2"/>
          <p:cNvSpPr>
            <a:spLocks noGrp="1"/>
          </p:cNvSpPr>
          <p:nvPr>
            <p:ph type="subTitle" idx="1"/>
          </p:nvPr>
        </p:nvSpPr>
        <p:spPr>
          <a:xfrm>
            <a:off x="857250" y="2500313"/>
            <a:ext cx="7715250" cy="3929062"/>
          </a:xfrm>
        </p:spPr>
        <p:txBody>
          <a:bodyPr/>
          <a:lstStyle/>
          <a:p>
            <a:pPr eaLnBrk="1" hangingPunct="1"/>
            <a:r>
              <a:rPr lang="bg-BG" sz="5400" b="1" dirty="0" smtClean="0">
                <a:solidFill>
                  <a:schemeClr val="tx1"/>
                </a:solidFill>
                <a:cs typeface="Arial" charset="0"/>
              </a:rPr>
              <a:t>ХВАЛА</a:t>
            </a:r>
            <a:r>
              <a:rPr lang="en-US" sz="5400" b="1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bg-BG" sz="5400" b="1" dirty="0" smtClean="0">
                <a:solidFill>
                  <a:schemeClr val="tx1"/>
                </a:solidFill>
                <a:cs typeface="Arial" charset="0"/>
              </a:rPr>
              <a:t>НА</a:t>
            </a:r>
            <a:r>
              <a:rPr lang="en-US" sz="5400" b="1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bg-BG" sz="5400" b="1" dirty="0" smtClean="0">
                <a:solidFill>
                  <a:schemeClr val="tx1"/>
                </a:solidFill>
                <a:cs typeface="Arial" charset="0"/>
              </a:rPr>
              <a:t>ПАЖЊИ</a:t>
            </a:r>
            <a:r>
              <a:rPr lang="en-US" sz="5400" b="1" dirty="0" smtClean="0">
                <a:solidFill>
                  <a:schemeClr val="tx1"/>
                </a:solidFill>
                <a:cs typeface="Arial" charset="0"/>
              </a:rPr>
              <a:t>!</a:t>
            </a:r>
            <a:endParaRPr lang="bg-BG" sz="5400" b="1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/>
            <a:endParaRPr lang="bg-BG" sz="36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bg-BG" sz="36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bg-BG" sz="1400" dirty="0" smtClean="0">
                <a:solidFill>
                  <a:schemeClr val="tx1"/>
                </a:solidFill>
              </a:rPr>
              <a:t>“</a:t>
            </a:r>
            <a:r>
              <a:rPr lang="bg-BG" sz="1400" dirty="0" smtClean="0">
                <a:solidFill>
                  <a:schemeClr val="tx1"/>
                </a:solidFill>
                <a:cs typeface="Arial" charset="0"/>
              </a:rPr>
              <a:t>ОВАЈ ДОКУМЕНТ ЈЕ НАПРАВЉЕН УЗ ПОМОЋ ЕВРОПСКЕ УНИЈЕ КРОЗ ПРЕКОГРАНИЧНИ ПРОГРАМ ПО</a:t>
            </a:r>
            <a:r>
              <a:rPr lang="en-US" sz="1400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bg-BG" sz="1400" dirty="0" smtClean="0">
                <a:solidFill>
                  <a:schemeClr val="tx1"/>
                </a:solidFill>
                <a:cs typeface="Arial" charset="0"/>
              </a:rPr>
              <a:t>ИПА</a:t>
            </a:r>
            <a:r>
              <a:rPr lang="en-US" sz="1400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bg-BG" sz="1400" dirty="0" smtClean="0">
                <a:solidFill>
                  <a:schemeClr val="tx1"/>
                </a:solidFill>
                <a:cs typeface="Arial" charset="0"/>
              </a:rPr>
              <a:t>БУГАРСКА - СРБИЈА </a:t>
            </a:r>
            <a:r>
              <a:rPr lang="en-US" sz="1400" dirty="0" smtClean="0">
                <a:solidFill>
                  <a:schemeClr val="tx1"/>
                </a:solidFill>
                <a:cs typeface="Arial" charset="0"/>
              </a:rPr>
              <a:t>CCI</a:t>
            </a:r>
            <a:r>
              <a:rPr lang="bg-BG" sz="1400" dirty="0" smtClean="0">
                <a:solidFill>
                  <a:schemeClr val="tx1"/>
                </a:solidFill>
                <a:cs typeface="Arial" charset="0"/>
              </a:rPr>
              <a:t> БР. 2007</a:t>
            </a:r>
            <a:r>
              <a:rPr lang="en-US" sz="1400" dirty="0" smtClean="0">
                <a:solidFill>
                  <a:schemeClr val="tx1"/>
                </a:solidFill>
                <a:cs typeface="Arial" charset="0"/>
              </a:rPr>
              <a:t>CB</a:t>
            </a:r>
            <a:r>
              <a:rPr lang="bg-BG" sz="1400" dirty="0" smtClean="0">
                <a:solidFill>
                  <a:schemeClr val="tx1"/>
                </a:solidFill>
                <a:cs typeface="Arial" charset="0"/>
              </a:rPr>
              <a:t>16</a:t>
            </a:r>
            <a:r>
              <a:rPr lang="en-US" sz="1400" dirty="0" smtClean="0">
                <a:solidFill>
                  <a:schemeClr val="tx1"/>
                </a:solidFill>
                <a:cs typeface="Arial" charset="0"/>
              </a:rPr>
              <a:t>IPO</a:t>
            </a:r>
            <a:r>
              <a:rPr lang="bg-BG" sz="1400" dirty="0" smtClean="0">
                <a:solidFill>
                  <a:schemeClr val="tx1"/>
                </a:solidFill>
                <a:cs typeface="Arial" charset="0"/>
              </a:rPr>
              <a:t>006 ЈЕДИНСТВЕНУ ОДГОВОРНОСТ ЗА САДРЖАЈ ПУБЛИКАЦИЈЕ ИМА УДРУЖЕЊЕ „БУГАРСКА У ЕВРОПИ“ И ОНА НИ НА КОЈИ НАЧИН НЕ ИЗРАЖАВА ЗВАНИЧНУ ПОЗИЦИЈУ ЕВРОПСКЕ УНИЈЕ ИЛИ ОРГАНА ОВЛАШЋЕНОГ ЗА УПРАВЉАЊЕ ПРОГРАМОМ.”</a:t>
            </a:r>
            <a:endParaRPr lang="en-US" sz="1400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/>
            <a:endParaRPr lang="bg-BG" sz="36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2" descr="̚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296275" y="6038850"/>
            <a:ext cx="8477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29698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654</Words>
  <Application>Microsoft Office PowerPoint</Application>
  <PresentationFormat>On-screen Show (4:3)</PresentationFormat>
  <Paragraphs>83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Bitmap Image</vt:lpstr>
      <vt:lpstr>  Пројекат 2007CB16IPO006-2011-2-48  “Пчеларство без граница II”    ИНФОРМАТИВНА КОНФЕРЕНЦИЈА – ВИДИН, 01.04.2014 Г.</vt:lpstr>
      <vt:lpstr> РЕАЛИЗАТОРИ ПРОЈЕКТА  </vt:lpstr>
      <vt:lpstr> ТРАЈАЊЕ И МЕСТО РЕАЛИЗАЦИЈЕ  </vt:lpstr>
      <vt:lpstr> ЦИЉ ПРОЈЕКТА  </vt:lpstr>
      <vt:lpstr>  ПОСТИГНУТИ РЕЗУЛТАТИ   </vt:lpstr>
      <vt:lpstr>  ПОСТИГНУТИ РЕЗУЛТАТИ   </vt:lpstr>
      <vt:lpstr>  ПОСТИГНУТИ РЕЗУЛТАТИ   </vt:lpstr>
      <vt:lpstr>Slide 8</vt:lpstr>
      <vt:lpstr>  ПОСТИГНУТИ РЕЗУЛТАТИ   </vt:lpstr>
      <vt:lpstr>Slide 10</vt:lpstr>
      <vt:lpstr>  ПОСТИГНУТИ РЕЗУЛТАТИ   </vt:lpstr>
      <vt:lpstr>Slide 12</vt:lpstr>
      <vt:lpstr>  МУЛТИПЛИКАЦИЈА РЕЗУЛТАТА ПРОЈЕКТА</vt:lpstr>
      <vt:lpstr>  ОДРЖИВОСТ</vt:lpstr>
      <vt:lpstr> КОНТАКТИ 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Kostov</cp:lastModifiedBy>
  <cp:revision>36</cp:revision>
  <dcterms:created xsi:type="dcterms:W3CDTF">2011-11-11T07:34:52Z</dcterms:created>
  <dcterms:modified xsi:type="dcterms:W3CDTF">2014-03-27T20:21:10Z</dcterms:modified>
</cp:coreProperties>
</file>